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4: Django </a:t>
            </a: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 in One Day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84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4384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386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4386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89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89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4391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4391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480" y="12609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40480" y="12609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0480" y="106088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0480" y="106088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0480" y="8608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40480" y="8608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480" y="6608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40480" y="6608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7875" y="683895"/>
            <a:ext cx="4934585" cy="1322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 via authenticate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9017" y="203488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69017" y="203488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428" y="208597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60428" y="208597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9017" y="450875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69017" y="450875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428" y="455983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60428" y="455983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6-d2nf8l18bjvh7rlj0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1"/>
            <a:ext cx="6095999" cy="6838159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777875" y="2008505"/>
            <a:ext cx="4934585" cy="1169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Capturing User Credentials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0260" y="2479040"/>
            <a:ext cx="4934585" cy="1769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login process captures username and password from POST requests. Django’s authenticate function verifies these credentials, ensuring secure user authentication before attaching the user to the session.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7663" y="4472248"/>
            <a:ext cx="4983898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Attaching User to Session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0517" y="5005494"/>
            <a:ext cx="49343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Once credentials are verified, Django’s login function attaches the user to the session, allowing persistent authentication across multiple requests. This ensures a seamless user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5-d2nf8n98bjvh7rlj0aq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969" y="0"/>
            <a:ext cx="369035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Logout and Redirect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4" name="Image 1" descr="https://kimi-img.moonshot.cn/pub/slides/slides_tmpl/image/25-08-27-20:04:45-d2nf8n98bjvh7rlj0ar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0" y="301521"/>
            <a:ext cx="1353928" cy="2102570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1259604" y="1843553"/>
            <a:ext cx="6122428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Flushing the Session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logout function flushes the user’s session, effectively logging them out. This ensures that the user’s session data is cleared, maintaining security and preventing unauthorized access.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Redirect After Logout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logging out, users are redirected to a specified URL, typically the login page. This provides a clear and consistent user experience, guiding them on their next steps.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POST-Redirect-GET Pattern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the POST-redirect-GET pattern after logout ensures that users do not encounter issues when refreshing the page, maintaining a clean and secure user flow.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Control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4-d2nf8kh8bjvh7rlj0a9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65" y="1213485"/>
            <a:ext cx="6986905" cy="4730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511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4511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514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4514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516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4516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19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4519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1754" y="1413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341754" y="1413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1754" y="1213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41754" y="1213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41754" y="1013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341754" y="1013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41754" y="813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41754" y="813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1505" y="880110"/>
            <a:ext cx="3765550" cy="165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Gate Pages with login_required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0210" y="2501265"/>
            <a:ext cx="273685" cy="332740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10210" y="2501265"/>
            <a:ext cx="273685" cy="332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1595" y="2564594"/>
            <a:ext cx="164546" cy="206079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01595" y="2564594"/>
            <a:ext cx="164546" cy="20607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1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41394" y="2324796"/>
            <a:ext cx="6782099" cy="4533204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26" name="Text 22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79780" y="2604770"/>
            <a:ext cx="3745865" cy="876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Views with login_required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62635" y="3235325"/>
            <a:ext cx="3765550" cy="270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login_required decorator restricts access to views, ensuring that only authenticated users can access certain pages. This decorator redirects unauthenticated users to the login URL, enhancing application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Templates &amp; Validation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 Templates Quick Build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5-d2nf8n98bjvh7rlj0a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165624"/>
            <a:ext cx="4762500" cy="571500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271270" y="2494915"/>
            <a:ext cx="45872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Authentication Templates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can quickly create authentication templates using Django’s form.as_p method to render form fields. Including CSRF tokens ensures secure form submissions, while simple navigation links improve user experience.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Navigation Links in Templates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Adding navigation links like 'Don’t have an account? Sign up' in templates provides users with clear pathways to register or log in, enhancing the overall usability of the authentication system.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9900" y="1747520"/>
            <a:ext cx="6782099" cy="45332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3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2613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615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2615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618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2618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620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2620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2769" y="10646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22769" y="10646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769" y="86466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2769" y="86466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769" y="66463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22769" y="66463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2769" y="4646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22769" y="4646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2785" y="474345"/>
            <a:ext cx="10713720" cy="1657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 Validators Setup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880705" y="127787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880705" y="127787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72116" y="132896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972116" y="132896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80705" y="307292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880705" y="307292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972116" y="312400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972116" y="312400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3-d2nf8mp8bjvh7rlj0an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75" y="1870714"/>
            <a:ext cx="4406868" cy="4533204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838171" y="488955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5838171" y="488955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929582" y="494064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929582" y="494064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234654" y="1130783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Password Validators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5986395" y="1591520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provides built-in password validators that enforce rules such as minimum length, common password checks, and numeric requirements. These validators enhance password security.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6234654" y="2925828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Configuring Validators in settings.py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5967954" y="3365888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 validators are configured in Django’s settings.py file. Developers can customize these settings to meet specific security requirements, ensuring robust password policies.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6192120" y="4742463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Security with Validators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5925420" y="5182523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Django’s password validators ensures that user passwords meet security standards, reducing the risk of common password vulnerabilities and enhancing overall application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Next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D8E1FD"/>
            </a:gs>
            <a:gs pos="14000">
              <a:srgbClr val="C7D5FC"/>
            </a:gs>
            <a:gs pos="44000">
              <a:srgbClr val="FFF8DF"/>
            </a:gs>
            <a:gs pos="100000">
              <a:srgbClr val="D8E1FD"/>
            </a:gs>
          </a:gsLst>
          <a:lin ang="30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83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31583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1585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51585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1588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71588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91590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91590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08189" y="11987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108189" y="11987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08189" y="998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108189" y="998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8189" y="7987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108189" y="7987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08189" y="5987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108189" y="5987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64095" y="681990"/>
            <a:ext cx="383159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Build Auth System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81620" y="252533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81620" y="252533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48410" y="256587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3348410" y="256587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5389" y="25227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435389" y="25227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11788" y="25633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511788" y="25633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6-d2nf8nh8bjvh7rlj0av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34" y="21455"/>
            <a:ext cx="3039979" cy="2192535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7-d2nf8np8bjvh7rlj0b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6909"/>
            <a:ext cx="3039978" cy="2060067"/>
          </a:xfrm>
          <a:prstGeom prst="rect">
            <a:avLst/>
          </a:prstGeom>
        </p:spPr>
      </p:pic>
      <p:pic>
        <p:nvPicPr>
          <p:cNvPr id="29" name="Image 2" descr="https://kimi-img.moonshot.cn/pub/slides/slides_tmpl/image/25-08-27-20:04:47-d2nf8np8bjvh7rlj0b1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358" y="43920"/>
            <a:ext cx="3541163" cy="2192535"/>
          </a:xfrm>
          <a:prstGeom prst="rect">
            <a:avLst/>
          </a:prstGeom>
        </p:spPr>
      </p:pic>
      <p:sp>
        <p:nvSpPr>
          <p:cNvPr id="30" name="Shape 25"/>
          <p:cNvSpPr/>
          <p:nvPr/>
        </p:nvSpPr>
        <p:spPr>
          <a:xfrm>
            <a:off x="490795" y="471735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490795" y="471735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557585" y="475789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557585" y="475789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246034" y="473574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246034" y="473574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6322433" y="477627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6322433" y="477627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3490595" y="2441575"/>
            <a:ext cx="364998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Signup and Login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3509645" y="2930208"/>
            <a:ext cx="369633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implement user signup using Django’s UserCreationForm and create login functionality using Django’s built-in views. This hands-on task ensures they understand the full authentication flow.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99770" y="4633595"/>
            <a:ext cx="437832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Pages with login_required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718820" y="5039995"/>
            <a:ext cx="437896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will protect at least one page using Django’s login_required decorator, ensuring that only authenticated users can access certain views. This reinforces secure access control.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7723505" y="2443480"/>
            <a:ext cx="427355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Full Authentication Flow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7734935" y="2929573"/>
            <a:ext cx="382524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test the full authentication flow with multiple user accounts, verifying that signup, login, and logout work correctly and that protected pages are inaccessible to unauthenticated users.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534150" y="4656455"/>
            <a:ext cx="502539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Debugging and Troubleshooting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6534150" y="5039360"/>
            <a:ext cx="502602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Instructors will assist learners with debugging common issues related to authentication, ensuring that everyone successfully implements a secure user authentication system.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Security Tips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65133" y="17518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565133" y="17518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41532" y="17924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6641532" y="17924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5" y="4020050"/>
            <a:ext cx="4282212" cy="2251414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39-d2nf8lp8bjvh7rlj0ah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44" y="2057506"/>
            <a:ext cx="5223220" cy="2372475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023735" y="1685290"/>
            <a:ext cx="477710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Redirect After Authentication Actions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060565" y="2084705"/>
            <a:ext cx="477710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redirect users after login, logout, or signup actions to prevent issues like form resubmission on refresh. This ensures a smooth and secure user experience.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Never Store Plain Text Passwords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Never store plain text passwords. Django’s built-in User model automatically hashes passwords, ensuring that sensitive user data is always stored securely.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444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311444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447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331447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49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51449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452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71452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2787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2787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92789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92789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2792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92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2794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2794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6867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6867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6869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16869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6872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36872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6874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56874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7671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77671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7673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197673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7676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217676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7678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237678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106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26106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6108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546108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6111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566111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6113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586113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6313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226313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46315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46315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66318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66318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6320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6320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200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00200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0203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920203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40205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940205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60208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60208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29439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9439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49442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49442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9444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569444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9447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589447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6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587240"/>
            <a:ext cx="152400" cy="1524000"/>
          </a:xfrm>
          <a:prstGeom prst="rect">
            <a:avLst/>
          </a:prstGeom>
        </p:spPr>
      </p:pic>
      <p:pic>
        <p:nvPicPr>
          <p:cNvPr id="67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65" y="799465"/>
            <a:ext cx="152400" cy="1524000"/>
          </a:xfrm>
          <a:prstGeom prst="rect">
            <a:avLst/>
          </a:prstGeom>
        </p:spPr>
      </p:pic>
      <p:sp>
        <p:nvSpPr>
          <p:cNvPr id="68" name="Text 64"/>
          <p:cNvSpPr/>
          <p:nvPr/>
        </p:nvSpPr>
        <p:spPr>
          <a:xfrm>
            <a:off x="961390" y="1245235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9" name="Text 65"/>
          <p:cNvSpPr/>
          <p:nvPr/>
        </p:nvSpPr>
        <p:spPr>
          <a:xfrm>
            <a:off x="2566877" y="224662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0" name="Text 66"/>
          <p:cNvSpPr/>
          <p:nvPr/>
        </p:nvSpPr>
        <p:spPr>
          <a:xfrm>
            <a:off x="784860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System</a:t>
            </a:r>
            <a:endParaRPr lang="en-US" sz="1600" dirty="0"/>
          </a:p>
        </p:txBody>
      </p:sp>
      <p:sp>
        <p:nvSpPr>
          <p:cNvPr id="71" name="Text 67"/>
          <p:cNvSpPr/>
          <p:nvPr/>
        </p:nvSpPr>
        <p:spPr>
          <a:xfrm>
            <a:off x="6094500" y="2246623"/>
            <a:ext cx="1196228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2" name="Text 68"/>
          <p:cNvSpPr/>
          <p:nvPr/>
        </p:nvSpPr>
        <p:spPr>
          <a:xfrm>
            <a:off x="458406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Signup Flow</a:t>
            </a:r>
            <a:endParaRPr lang="en-US" sz="1600" dirty="0"/>
          </a:p>
        </p:txBody>
      </p:sp>
      <p:sp>
        <p:nvSpPr>
          <p:cNvPr id="73" name="Text 69"/>
          <p:cNvSpPr/>
          <p:nvPr/>
        </p:nvSpPr>
        <p:spPr>
          <a:xfrm>
            <a:off x="9759950" y="2246630"/>
            <a:ext cx="224472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74" name="Text 70"/>
          <p:cNvSpPr/>
          <p:nvPr/>
        </p:nvSpPr>
        <p:spPr>
          <a:xfrm>
            <a:off x="832675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 &amp; Logout</a:t>
            </a:r>
            <a:endParaRPr lang="en-US" sz="1600" dirty="0"/>
          </a:p>
        </p:txBody>
      </p:sp>
      <p:sp>
        <p:nvSpPr>
          <p:cNvPr id="75" name="Text 71"/>
          <p:cNvSpPr/>
          <p:nvPr/>
        </p:nvSpPr>
        <p:spPr>
          <a:xfrm>
            <a:off x="2568575" y="4378325"/>
            <a:ext cx="193675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76" name="Text 72"/>
          <p:cNvSpPr/>
          <p:nvPr/>
        </p:nvSpPr>
        <p:spPr>
          <a:xfrm>
            <a:off x="784860" y="5259705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Control</a:t>
            </a:r>
            <a:endParaRPr lang="en-US" sz="1600" dirty="0"/>
          </a:p>
        </p:txBody>
      </p:sp>
      <p:sp>
        <p:nvSpPr>
          <p:cNvPr id="77" name="Text 73"/>
          <p:cNvSpPr/>
          <p:nvPr/>
        </p:nvSpPr>
        <p:spPr>
          <a:xfrm>
            <a:off x="6127750" y="4378325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4584700" y="5259705"/>
            <a:ext cx="3544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Templates &amp; Validation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9792970" y="4378325"/>
            <a:ext cx="22117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8326755" y="5443855"/>
            <a:ext cx="338201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Next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FFF2C6"/>
            </a:gs>
            <a:gs pos="51000">
              <a:srgbClr val="D8E1FD"/>
            </a:gs>
            <a:gs pos="83000">
              <a:srgbClr val="D8E1FD"/>
            </a:gs>
            <a:gs pos="99000">
              <a:srgbClr val="C7D5FC"/>
            </a:gs>
            <a:gs pos="100000">
              <a:srgbClr val="C7D5FC"/>
            </a:gs>
          </a:gsLst>
          <a:lin ang="7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3-d2nf8mp8bjvh7rlj0ao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611"/>
            <a:ext cx="51435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3971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93971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3974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13974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976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33976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3979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53979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36356" y="10642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736356" y="10642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36356" y="8641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36356" y="8641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36356" y="6641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736356" y="6641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36356" y="4641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736356" y="4641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04560" y="530225"/>
            <a:ext cx="594233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 &amp; Day 5 Preview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09664" y="49466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09664" y="49466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86063" y="49872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786063" y="49872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709664" y="14777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09664" y="14777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786063" y="15182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786063" y="15182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09664" y="32014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709664" y="32014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5786063" y="32420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8"/>
          <p:cNvSpPr/>
          <p:nvPr/>
        </p:nvSpPr>
        <p:spPr>
          <a:xfrm>
            <a:off x="5786063" y="32420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002020" y="1406525"/>
            <a:ext cx="587184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of Day 4 Achievements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000115" y="185293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Today, we covered the full authentication pipeline: user signup, login, logout, and protecting views. Learners now have a secure user authentication system in place.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000115" y="3134995"/>
            <a:ext cx="58743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Preview of Day 5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938520" y="353441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 Day 5, we will dive into advanced Django features and project integration. Learners will build on today’s authentication system to create more robust and interactive applications.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000115" y="4879975"/>
            <a:ext cx="58743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Encouraging Continued Learning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5938520" y="527939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learners to experiment with custom validators and different form fields overnight. This will deepen their understanding and prepare them for the advanced topics ahead.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24006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System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4 Mission &amp; Agenda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5" y="4640150"/>
            <a:ext cx="4209775" cy="1927662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2-d2nf8mh8bjvh7rlj0a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93" y="4640151"/>
            <a:ext cx="6509421" cy="1927662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Django’s Built-in Authentication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grasp how Django’s built-in authentication system works, including user registration, login, and logout processes, and how these features can be seamlessly integrated into their applications.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User Authentication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will learn to implement user authentication using Django’s built-in views and forms, ensuring secure user management and session handling in their Django applications.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 Views with LoginRequiredMixin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discover how to protect views using Django’s LoginRequiredMixin, ensuring that only authenticated users can access certain pages, enhancing the security of their applications.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 Stack Overview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2-d2nf8mh8bjvh7rlj0al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77" y="0"/>
            <a:ext cx="6564268" cy="342900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2-d2nf8mh8bjvh7rlj0al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49" y="3429001"/>
            <a:ext cx="6571151" cy="3429000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gradFill flip="none" rotWithShape="1">
            <a:gsLst>
              <a:gs pos="0">
                <a:srgbClr val="D8E1FD"/>
              </a:gs>
              <a:gs pos="1000">
                <a:srgbClr val="D9E2FE"/>
              </a:gs>
              <a:gs pos="18000">
                <a:srgbClr val="D8E1FD"/>
              </a:gs>
              <a:gs pos="29000">
                <a:srgbClr val="D9E2FE"/>
              </a:gs>
              <a:gs pos="99000">
                <a:srgbClr val="FFF2C6">
                  <a:alpha val="0"/>
                </a:srgbClr>
              </a:gs>
              <a:gs pos="100000">
                <a:srgbClr val="FFF2C6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169035" y="209613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Model and Session Management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205865" y="2495550"/>
            <a:ext cx="46247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Django’s User model handles user data securely with hashed passwords. Session management tracks logged-in users across requests, ensuring persistent authentication without manual session handling.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69035" y="434784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Authentication Views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1205865" y="4747260"/>
            <a:ext cx="46247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provides built-in views like LoginView and LogoutView to handle user authentication processes. These views simplify login, logout, and session management, reducing boilerplate code.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B2C4FF"/>
            </a:gs>
            <a:gs pos="22000">
              <a:srgbClr val="C7D5FC"/>
            </a:gs>
            <a:gs pos="73000">
              <a:srgbClr val="FFF2C6"/>
            </a:gs>
            <a:gs pos="88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96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50896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898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0898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01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0901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0903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0903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600" y="1154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05600" y="1154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5600" y="9544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05600" y="9544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5600" y="7544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05600" y="7544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5600" y="5544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05600" y="5544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455" y="630555"/>
            <a:ext cx="11024235" cy="143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Model Fields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9877" y="40149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9877" y="40149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276" y="40554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16276" y="40554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46-d2nf8nh8bjvh7rlj0au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4" y="1654149"/>
            <a:ext cx="2397686" cy="2191819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46-d2nf8nh8bjvh7rlj0au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52" y="1608057"/>
            <a:ext cx="2525035" cy="223403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47-d2nf8np8bjvh7rlj0a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66" y="1654149"/>
            <a:ext cx="2397686" cy="2191818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8369467" y="16368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8369467" y="16368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445866" y="16773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6"/>
          <p:cNvSpPr/>
          <p:nvPr/>
        </p:nvSpPr>
        <p:spPr>
          <a:xfrm>
            <a:off x="8445866" y="16773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8309851" y="41978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8309851" y="41978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8386250" y="42384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0"/>
          <p:cNvSpPr/>
          <p:nvPr/>
        </p:nvSpPr>
        <p:spPr>
          <a:xfrm>
            <a:off x="8386250" y="42384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343443" y="53617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343443" y="53617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419842" y="54022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4"/>
          <p:cNvSpPr/>
          <p:nvPr/>
        </p:nvSpPr>
        <p:spPr>
          <a:xfrm>
            <a:off x="419842" y="54022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53043" y="3967024"/>
            <a:ext cx="736982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User Model Fields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653043" y="4329046"/>
            <a:ext cx="7117783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Django’s default User model includes fields like username, email, password, first_name, last_name, and Boolean flags such as is_staff, is_superuser, and is_active, providing a robust base for user management.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656609" y="5313808"/>
            <a:ext cx="744724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 Security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56609" y="5675830"/>
            <a:ext cx="7114217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Passwords are stored securely using hashing algorithms, ensuring that sensitive user data is protected against unauthorized access and potential security breaches.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8678127" y="1608057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Extending the User Model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613140" y="2170748"/>
            <a:ext cx="3446780" cy="1552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can extend the User model using AbstractUser or AbstractBaseUser to add custom fields and functionalities, allowing for more tailored user management in Django applications.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618511" y="4169133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Model Customization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553450" y="4731703"/>
            <a:ext cx="3446780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Customizing the User model allows developers to tailor user data storage and behavior to fit specific application requirements, enhancing flexibility and functionality.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Signup Flow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F9F1DC"/>
            </a:gs>
            <a:gs pos="99000">
              <a:srgbClr val="C7D5FC"/>
            </a:gs>
            <a:gs pos="100000">
              <a:srgbClr val="A1D9F1"/>
            </a:gs>
            <a:gs pos="100000">
              <a:srgbClr val="72C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9-d2nf8lp8bjvh7rlj0ag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207" y="3011543"/>
            <a:ext cx="8976548" cy="38464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662" y="117302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738662" y="117302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815061" y="121356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" name="Text 3"/>
          <p:cNvSpPr/>
          <p:nvPr/>
        </p:nvSpPr>
        <p:spPr>
          <a:xfrm>
            <a:off x="5815061" y="121356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9523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79523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99525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99525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19528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219528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39530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39530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591868" y="1386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591868" y="1386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591868" y="11859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591868" y="11859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591868" y="9859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591868" y="9859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591868" y="785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591868" y="785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61820" y="653415"/>
            <a:ext cx="3030220" cy="1872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Signup with UserCreationForm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8222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88222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0222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90222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2222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92222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4222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94222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6223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96223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98223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98223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00223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100223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02223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102223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062661" y="1101874"/>
            <a:ext cx="450575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UserCreationForm for Signup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5638800" y="1571728"/>
            <a:ext cx="4929617" cy="11695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Django’s UserCreationForm simplifies user registration. By importing and using this form, developers can create a signup page that handles user input, validation, and automatic password hashing, ensuring secure user creation.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 &amp; Logout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Microsoft Office PowerPoint</Application>
  <PresentationFormat>Widescreen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Auth in One Day</dc:title>
  <dc:subject>Django Auth in One Day</dc:subject>
  <dc:creator>Kimi</dc:creator>
  <cp:lastModifiedBy>Sean</cp:lastModifiedBy>
  <cp:revision>3</cp:revision>
  <dcterms:created xsi:type="dcterms:W3CDTF">2025-12-04T07:19:42Z</dcterms:created>
  <dcterms:modified xsi:type="dcterms:W3CDTF">2025-12-04T07:25:56Z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{"Label":"Django Auth in One Day","ContentProducer":"001191110108MACG2KBH8F10000","ProduceID":"d4ojb98s8jdnmkm1n6e0","ReservedCode1":"","ContentPropagator":"001191110108MACG2KBH8F20000","PropagateID":"d4ojb98s8jdnmkm1n6e0","ReservedCode2":""}</vt:lpwstr>
  </property>
</Properties>
</file>